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094B1-A008-43FB-B77E-DE8C2503986C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D9153-931B-492A-AB0D-E41DB6864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34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28dd216cf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528dd216cf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D9153-931B-492A-AB0D-E41DB686410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3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8E82-39D4-45AA-8644-8EF50D661922}" type="datetime1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ТС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2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A730-8761-4512-9520-0B09476FE9E8}" type="datetime1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ТС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16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B73B-17C5-4E97-80D0-791DF07A9418}" type="datetime1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ТС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09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CDA8-A10C-4414-8C89-917CB8FD4175}" type="datetime1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ТС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94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2547-1B0A-4690-A422-1A3313872F1E}" type="datetime1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ТС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6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DFB5-685C-428C-B986-145FCA37E3C8}" type="datetime1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ТС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7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1249-037D-4405-80A7-5BA411EC16A1}" type="datetime1">
              <a:rPr lang="ru-RU" smtClean="0"/>
              <a:t>29.06.2020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ТС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7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BAD4-42C3-4D7B-8692-4018C45B8E58}" type="datetime1">
              <a:rPr lang="ru-RU" smtClean="0"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ТС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5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CCB1-A709-450E-B065-0BCCCD71148E}" type="datetime1">
              <a:rPr lang="ru-RU" smtClean="0"/>
              <a:t>29.06.2020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ТС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1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03D2-AFF5-4D77-AFBA-438364E794FA}" type="datetime1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ТС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11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D93E-7698-4393-A1E8-D75A5F346573}" type="datetime1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ТС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62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6D535-9497-4CD7-BFBC-E6B439D4B867}" type="datetime1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ТС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9C6A-9E4D-4877-A5A2-88BE0E118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6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ru-RU" dirty="0" smtClean="0"/>
              <a:t>Технологическое обеспечение при разработке электроники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1054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Павел Евтушенко</a:t>
            </a:r>
          </a:p>
          <a:p>
            <a:pPr algn="l"/>
            <a:r>
              <a:rPr lang="en-US" sz="2800" dirty="0" smtClean="0"/>
              <a:t>evtushenko@uniscan.biz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4904"/>
            <a:ext cx="40100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8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330824" cy="598388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312274"/>
            <a:ext cx="7306382" cy="4691063"/>
          </a:xfrm>
        </p:spPr>
        <p:txBody>
          <a:bodyPr/>
          <a:lstStyle/>
          <a:p>
            <a:pPr marL="342900" indent="-342900" algn="just">
              <a:buAutoNum type="arabicPeriod"/>
            </a:pPr>
            <a:r>
              <a:rPr lang="ru-RU" sz="1800" dirty="0" smtClean="0"/>
              <a:t>Уточнение неочевидных особенностей существенно сокращает брак.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Снижается время на согласование и непонимание между: заказчик </a:t>
            </a:r>
            <a:r>
              <a:rPr lang="en-US" sz="1800" dirty="0" smtClean="0"/>
              <a:t>&lt;-&gt;</a:t>
            </a:r>
            <a:r>
              <a:rPr lang="ru-RU" sz="1800" dirty="0" smtClean="0"/>
              <a:t>подрядчик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В некоторых случаях, нет необходимости разработки технологии на монтаж</a:t>
            </a: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sz="1800" dirty="0" smtClean="0"/>
              <a:t>Указывайте производителя электронных компонентов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/>
              <a:t>ТС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10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949280"/>
            <a:ext cx="2324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8061958" y="0"/>
            <a:ext cx="1082042" cy="6093296"/>
            <a:chOff x="8061958" y="0"/>
            <a:chExt cx="1082042" cy="60932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0E643E04-739A-4A38-A2B6-A1C3787F4F94}"/>
                </a:ext>
              </a:extLst>
            </p:cNvPr>
            <p:cNvSpPr/>
            <p:nvPr/>
          </p:nvSpPr>
          <p:spPr>
            <a:xfrm>
              <a:off x="8061958" y="0"/>
              <a:ext cx="1082042" cy="6093296"/>
            </a:xfrm>
            <a:prstGeom prst="rect">
              <a:avLst/>
            </a:prstGeom>
            <a:solidFill>
              <a:srgbClr val="F98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BD8CC807-6EF9-4DFF-A3E9-A9A655103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9599" y="80059"/>
              <a:ext cx="746760" cy="514359"/>
            </a:xfrm>
            <a:prstGeom prst="rect">
              <a:avLst/>
            </a:prstGeom>
          </p:spPr>
        </p:pic>
        <p:sp>
          <p:nvSpPr>
            <p:cNvPr id="11" name="Объект 2">
              <a:extLst>
                <a:ext uri="{FF2B5EF4-FFF2-40B4-BE49-F238E27FC236}">
                  <a16:creationId xmlns:a16="http://schemas.microsoft.com/office/drawing/2014/main" xmlns="" id="{6443AB79-B428-4E33-9A50-9CEBBC63FA8A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7394810" y="4280107"/>
              <a:ext cx="2931399" cy="5150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buClr>
                  <a:schemeClr val="accent2"/>
                </a:buClr>
              </a:pP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uniscan-research.ru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7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256584" cy="67039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Проектирование и технология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050904" cy="4691063"/>
          </a:xfrm>
        </p:spPr>
        <p:txBody>
          <a:bodyPr>
            <a:normAutofit/>
          </a:bodyPr>
          <a:lstStyle/>
          <a:p>
            <a:r>
              <a:rPr lang="ru-RU" altLang="ii-CN" sz="2400" cap="all" dirty="0" smtClean="0">
                <a:latin typeface="Calibri"/>
                <a:cs typeface="Calibri"/>
              </a:rPr>
              <a:t>ꓱ </a:t>
            </a:r>
            <a:r>
              <a:rPr lang="ru-RU" altLang="ii-CN" sz="2400" dirty="0" smtClean="0">
                <a:latin typeface="Calibri"/>
                <a:cs typeface="Calibri"/>
              </a:rPr>
              <a:t>проблемы производства, которые видны при работе уже в полях, либо имеют стабильный % брака.</a:t>
            </a:r>
          </a:p>
          <a:p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/>
              <a:t>ТС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11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949280"/>
            <a:ext cx="2324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8061958" y="0"/>
            <a:ext cx="1082042" cy="6093296"/>
            <a:chOff x="8061958" y="0"/>
            <a:chExt cx="1082042" cy="60932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0E643E04-739A-4A38-A2B6-A1C3787F4F94}"/>
                </a:ext>
              </a:extLst>
            </p:cNvPr>
            <p:cNvSpPr/>
            <p:nvPr/>
          </p:nvSpPr>
          <p:spPr>
            <a:xfrm>
              <a:off x="8061958" y="0"/>
              <a:ext cx="1082042" cy="6093296"/>
            </a:xfrm>
            <a:prstGeom prst="rect">
              <a:avLst/>
            </a:prstGeom>
            <a:solidFill>
              <a:srgbClr val="F98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BD8CC807-6EF9-4DFF-A3E9-A9A655103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9599" y="80059"/>
              <a:ext cx="746760" cy="514359"/>
            </a:xfrm>
            <a:prstGeom prst="rect">
              <a:avLst/>
            </a:prstGeom>
          </p:spPr>
        </p:pic>
        <p:sp>
          <p:nvSpPr>
            <p:cNvPr id="11" name="Объект 2">
              <a:extLst>
                <a:ext uri="{FF2B5EF4-FFF2-40B4-BE49-F238E27FC236}">
                  <a16:creationId xmlns:a16="http://schemas.microsoft.com/office/drawing/2014/main" xmlns="" id="{6443AB79-B428-4E33-9A50-9CEBBC63FA8A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7394810" y="4280107"/>
              <a:ext cx="2931399" cy="5150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buClr>
                  <a:schemeClr val="accent2"/>
                </a:buClr>
              </a:pP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uniscan-research.ru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6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400600" cy="742404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Проектирование и технология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052736"/>
            <a:ext cx="4248472" cy="3600399"/>
          </a:xfrm>
        </p:spPr>
        <p:txBody>
          <a:bodyPr>
            <a:normAutofit fontScale="32500" lnSpcReduction="20000"/>
          </a:bodyPr>
          <a:lstStyle/>
          <a:p>
            <a:r>
              <a:rPr lang="ru-RU" sz="6200" dirty="0" smtClean="0"/>
              <a:t>Пример 1: проблема с генератором </a:t>
            </a:r>
            <a:r>
              <a:rPr lang="en-US" sz="6200" dirty="0" smtClean="0"/>
              <a:t>ASTMXTXK-32.768KHZ.</a:t>
            </a:r>
            <a:endParaRPr lang="ru-RU" sz="6200" dirty="0" smtClean="0"/>
          </a:p>
          <a:p>
            <a:endParaRPr lang="ru-RU" sz="6200" dirty="0"/>
          </a:p>
          <a:p>
            <a:r>
              <a:rPr lang="ru-RU" sz="6200" dirty="0" smtClean="0"/>
              <a:t>Контактные площадки – шарики готового припоя (</a:t>
            </a:r>
            <a:r>
              <a:rPr lang="ru-RU" sz="6200" dirty="0" err="1" smtClean="0"/>
              <a:t>преформы</a:t>
            </a:r>
            <a:r>
              <a:rPr lang="ru-RU" sz="6200" dirty="0" smtClean="0"/>
              <a:t>).</a:t>
            </a:r>
          </a:p>
          <a:p>
            <a:r>
              <a:rPr lang="ru-RU" sz="6200" dirty="0" smtClean="0"/>
              <a:t>Проблема – КЗ/</a:t>
            </a:r>
            <a:r>
              <a:rPr lang="ru-RU" sz="6200" dirty="0" err="1" smtClean="0"/>
              <a:t>непропай</a:t>
            </a:r>
            <a:r>
              <a:rPr lang="ru-RU" sz="6200" dirty="0" smtClean="0"/>
              <a:t>.</a:t>
            </a:r>
          </a:p>
          <a:p>
            <a:endParaRPr lang="ru-RU" sz="6200" dirty="0"/>
          </a:p>
          <a:p>
            <a:r>
              <a:rPr lang="ru-RU" sz="6200" dirty="0" smtClean="0"/>
              <a:t>В </a:t>
            </a:r>
            <a:r>
              <a:rPr lang="en-US" sz="6200" dirty="0" smtClean="0"/>
              <a:t>OrCAD </a:t>
            </a:r>
            <a:r>
              <a:rPr lang="ru-RU" sz="6200" dirty="0" smtClean="0"/>
              <a:t>есть стандартный шаблон. </a:t>
            </a:r>
          </a:p>
          <a:p>
            <a:endParaRPr lang="ru-RU" sz="6200" dirty="0"/>
          </a:p>
          <a:p>
            <a:r>
              <a:rPr lang="ru-RU" sz="6200" dirty="0" smtClean="0"/>
              <a:t>Для стабилизации теплового режима – на плате есть теплоотвод.</a:t>
            </a:r>
          </a:p>
          <a:p>
            <a:endParaRPr lang="ru-RU" sz="6200" dirty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/>
              <a:t>ТС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12</a:t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2857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949280"/>
            <a:ext cx="2324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7631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4885709"/>
            <a:ext cx="7738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Решение – «ресницы», </a:t>
            </a:r>
          </a:p>
          <a:p>
            <a:r>
              <a:rPr lang="ru-RU" sz="2400" dirty="0" smtClean="0"/>
              <a:t>«отвод припоя». 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57" y="2940522"/>
            <a:ext cx="4572000" cy="2717494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8061958" y="0"/>
            <a:ext cx="1082042" cy="6093296"/>
            <a:chOff x="8061958" y="0"/>
            <a:chExt cx="1082042" cy="6093296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E643E04-739A-4A38-A2B6-A1C3787F4F94}"/>
                </a:ext>
              </a:extLst>
            </p:cNvPr>
            <p:cNvSpPr/>
            <p:nvPr/>
          </p:nvSpPr>
          <p:spPr>
            <a:xfrm>
              <a:off x="8061958" y="0"/>
              <a:ext cx="1082042" cy="6093296"/>
            </a:xfrm>
            <a:prstGeom prst="rect">
              <a:avLst/>
            </a:prstGeom>
            <a:solidFill>
              <a:srgbClr val="F98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D8CC807-6EF9-4DFF-A3E9-A9A655103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9599" y="80059"/>
              <a:ext cx="746760" cy="514359"/>
            </a:xfrm>
            <a:prstGeom prst="rect">
              <a:avLst/>
            </a:prstGeom>
          </p:spPr>
        </p:pic>
        <p:sp>
          <p:nvSpPr>
            <p:cNvPr id="14" name="Объект 2">
              <a:extLst>
                <a:ext uri="{FF2B5EF4-FFF2-40B4-BE49-F238E27FC236}">
                  <a16:creationId xmlns:a16="http://schemas.microsoft.com/office/drawing/2014/main" xmlns="" id="{6443AB79-B428-4E33-9A50-9CEBBC63FA8A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7394810" y="4280107"/>
              <a:ext cx="2931399" cy="5150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buClr>
                  <a:schemeClr val="accent2"/>
                </a:buClr>
              </a:pP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uniscan-research.ru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Двойная стрелка вверх/вниз 14"/>
          <p:cNvSpPr/>
          <p:nvPr/>
        </p:nvSpPr>
        <p:spPr>
          <a:xfrm>
            <a:off x="5659568" y="3609020"/>
            <a:ext cx="144016" cy="1152128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2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16208"/>
            <a:ext cx="3034679" cy="303467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9532" y="1083468"/>
            <a:ext cx="4186808" cy="4691063"/>
          </a:xfrm>
        </p:spPr>
        <p:txBody>
          <a:bodyPr/>
          <a:lstStyle/>
          <a:p>
            <a:r>
              <a:rPr lang="ru-RU" sz="1800" dirty="0" smtClean="0"/>
              <a:t>Пример 2: </a:t>
            </a:r>
            <a:r>
              <a:rPr lang="en-US" sz="1800" dirty="0" smtClean="0"/>
              <a:t>Front-End</a:t>
            </a:r>
          </a:p>
          <a:p>
            <a:endParaRPr lang="en-US" sz="1800" dirty="0"/>
          </a:p>
          <a:p>
            <a:r>
              <a:rPr lang="ru-RU" sz="1800" dirty="0" smtClean="0"/>
              <a:t>Проблема – деградация, </a:t>
            </a:r>
            <a:r>
              <a:rPr lang="ru-RU" sz="1800" dirty="0" err="1" smtClean="0"/>
              <a:t>непропай</a:t>
            </a:r>
            <a:r>
              <a:rPr lang="ru-RU" sz="1800" dirty="0" smtClean="0"/>
              <a:t>, плохой тепловой контакт. </a:t>
            </a:r>
          </a:p>
          <a:p>
            <a:endParaRPr lang="ru-RU" sz="1800" dirty="0"/>
          </a:p>
          <a:p>
            <a:r>
              <a:rPr lang="ru-RU" sz="1800" dirty="0" smtClean="0"/>
              <a:t>В </a:t>
            </a:r>
            <a:r>
              <a:rPr lang="en-US" sz="1800" dirty="0" smtClean="0"/>
              <a:t>OrCAD </a:t>
            </a:r>
            <a:r>
              <a:rPr lang="ru-RU" sz="1800" dirty="0" smtClean="0"/>
              <a:t>есть стандартный шаблон. </a:t>
            </a:r>
          </a:p>
          <a:p>
            <a:endParaRPr lang="ru-RU" sz="1800" dirty="0"/>
          </a:p>
          <a:p>
            <a:r>
              <a:rPr lang="ru-RU" sz="1800" dirty="0" smtClean="0"/>
              <a:t>Трафарет соответствует </a:t>
            </a:r>
            <a:r>
              <a:rPr lang="en-US" sz="1800" dirty="0" smtClean="0"/>
              <a:t>IPC-7525 </a:t>
            </a:r>
            <a:r>
              <a:rPr lang="ru-RU" sz="1800" dirty="0" smtClean="0"/>
              <a:t>и </a:t>
            </a:r>
            <a:r>
              <a:rPr lang="en-US" sz="1800" dirty="0" smtClean="0"/>
              <a:t>IPC-7093.</a:t>
            </a:r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Трафарет соответствует </a:t>
            </a:r>
            <a:r>
              <a:rPr lang="en-US" sz="1800" dirty="0" smtClean="0"/>
              <a:t>datasheet</a:t>
            </a:r>
            <a:r>
              <a:rPr lang="en-US" dirty="0" smtClean="0"/>
              <a:t>.</a:t>
            </a:r>
            <a:endParaRPr lang="ru-RU" dirty="0" smtClean="0"/>
          </a:p>
          <a:p>
            <a:endParaRPr lang="en-US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/>
              <a:t>ТС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13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116632"/>
            <a:ext cx="4546848" cy="742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Проектирование и технология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911" y="3429000"/>
            <a:ext cx="2581055" cy="25649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379" y="5037623"/>
            <a:ext cx="4626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Решение – делать вопреки </a:t>
            </a:r>
            <a:r>
              <a:rPr lang="en-US" dirty="0" smtClean="0"/>
              <a:t>IPC, </a:t>
            </a:r>
            <a:r>
              <a:rPr lang="ru-RU" dirty="0" smtClean="0"/>
              <a:t>заливать отверстия припоем, место открывать от маски с обратной стороны.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60" y="522114"/>
            <a:ext cx="3646673" cy="279064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949280"/>
            <a:ext cx="2324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8061958" y="0"/>
            <a:ext cx="1082042" cy="6093296"/>
            <a:chOff x="8061958" y="0"/>
            <a:chExt cx="1082042" cy="6093296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0E643E04-739A-4A38-A2B6-A1C3787F4F94}"/>
                </a:ext>
              </a:extLst>
            </p:cNvPr>
            <p:cNvSpPr/>
            <p:nvPr/>
          </p:nvSpPr>
          <p:spPr>
            <a:xfrm>
              <a:off x="8061958" y="0"/>
              <a:ext cx="1082042" cy="6093296"/>
            </a:xfrm>
            <a:prstGeom prst="rect">
              <a:avLst/>
            </a:prstGeom>
            <a:solidFill>
              <a:srgbClr val="F98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BD8CC807-6EF9-4DFF-A3E9-A9A655103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9599" y="80059"/>
              <a:ext cx="746760" cy="514359"/>
            </a:xfrm>
            <a:prstGeom prst="rect">
              <a:avLst/>
            </a:prstGeom>
          </p:spPr>
        </p:pic>
        <p:sp>
          <p:nvSpPr>
            <p:cNvPr id="17" name="Объект 2">
              <a:extLst>
                <a:ext uri="{FF2B5EF4-FFF2-40B4-BE49-F238E27FC236}">
                  <a16:creationId xmlns:a16="http://schemas.microsoft.com/office/drawing/2014/main" xmlns="" id="{6443AB79-B428-4E33-9A50-9CEBBC63FA8A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7394810" y="4280107"/>
              <a:ext cx="2931399" cy="5150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buClr>
                  <a:schemeClr val="accent2"/>
                </a:buClr>
              </a:pP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uniscan-research.ru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1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715200" cy="469106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Шаблон компонента в САПР – не гарантия адекватной технологичности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Datasheet</a:t>
            </a:r>
            <a:r>
              <a:rPr lang="ru-RU" sz="2000" dirty="0" smtClean="0"/>
              <a:t> –</a:t>
            </a:r>
            <a:r>
              <a:rPr lang="en-US" sz="2000" dirty="0" smtClean="0"/>
              <a:t> </a:t>
            </a:r>
            <a:r>
              <a:rPr lang="ru-RU" sz="2000" dirty="0" smtClean="0"/>
              <a:t>не панацея теплового режима РЭА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Проводите технологическую проработку на этапе внедрения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/>
              <a:t>ТС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14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16632"/>
            <a:ext cx="5400600" cy="742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Выводы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949280"/>
            <a:ext cx="2324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8061958" y="0"/>
            <a:ext cx="1082042" cy="6093296"/>
            <a:chOff x="8061958" y="0"/>
            <a:chExt cx="1082042" cy="6093296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0E643E04-739A-4A38-A2B6-A1C3787F4F94}"/>
                </a:ext>
              </a:extLst>
            </p:cNvPr>
            <p:cNvSpPr/>
            <p:nvPr/>
          </p:nvSpPr>
          <p:spPr>
            <a:xfrm>
              <a:off x="8061958" y="0"/>
              <a:ext cx="1082042" cy="6093296"/>
            </a:xfrm>
            <a:prstGeom prst="rect">
              <a:avLst/>
            </a:prstGeom>
            <a:solidFill>
              <a:srgbClr val="F98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BD8CC807-6EF9-4DFF-A3E9-A9A655103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9599" y="80059"/>
              <a:ext cx="746760" cy="514359"/>
            </a:xfrm>
            <a:prstGeom prst="rect">
              <a:avLst/>
            </a:prstGeom>
          </p:spPr>
        </p:pic>
        <p:sp>
          <p:nvSpPr>
            <p:cNvPr id="12" name="Объект 2">
              <a:extLst>
                <a:ext uri="{FF2B5EF4-FFF2-40B4-BE49-F238E27FC236}">
                  <a16:creationId xmlns:a16="http://schemas.microsoft.com/office/drawing/2014/main" xmlns="" id="{6443AB79-B428-4E33-9A50-9CEBBC63FA8A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7394810" y="4280107"/>
              <a:ext cx="2931399" cy="5150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buClr>
                  <a:schemeClr val="accent2"/>
                </a:buClr>
              </a:pP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uniscan-research.ru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4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459432"/>
            <a:ext cx="5410944" cy="1162050"/>
          </a:xfrm>
        </p:spPr>
        <p:txBody>
          <a:bodyPr/>
          <a:lstStyle/>
          <a:p>
            <a:r>
              <a:rPr lang="ru-RU" dirty="0" smtClean="0"/>
              <a:t>Разработка технологической оснастки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24742"/>
            <a:ext cx="3481034" cy="4641379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/>
              <a:t>ТС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15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949280"/>
            <a:ext cx="2324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08" y="2024843"/>
            <a:ext cx="4680520" cy="288031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8061958" y="0"/>
            <a:ext cx="1082042" cy="6093296"/>
            <a:chOff x="8061958" y="0"/>
            <a:chExt cx="1082042" cy="6093296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0E643E04-739A-4A38-A2B6-A1C3787F4F94}"/>
                </a:ext>
              </a:extLst>
            </p:cNvPr>
            <p:cNvSpPr/>
            <p:nvPr/>
          </p:nvSpPr>
          <p:spPr>
            <a:xfrm>
              <a:off x="8061958" y="0"/>
              <a:ext cx="1082042" cy="6093296"/>
            </a:xfrm>
            <a:prstGeom prst="rect">
              <a:avLst/>
            </a:prstGeom>
            <a:solidFill>
              <a:srgbClr val="F98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BD8CC807-6EF9-4DFF-A3E9-A9A655103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29599" y="80059"/>
              <a:ext cx="746760" cy="514359"/>
            </a:xfrm>
            <a:prstGeom prst="rect">
              <a:avLst/>
            </a:prstGeom>
          </p:spPr>
        </p:pic>
        <p:sp>
          <p:nvSpPr>
            <p:cNvPr id="13" name="Объект 2">
              <a:extLst>
                <a:ext uri="{FF2B5EF4-FFF2-40B4-BE49-F238E27FC236}">
                  <a16:creationId xmlns:a16="http://schemas.microsoft.com/office/drawing/2014/main" xmlns="" id="{6443AB79-B428-4E33-9A50-9CEBBC63FA8A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7394810" y="4280107"/>
              <a:ext cx="2931399" cy="5150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buClr>
                  <a:schemeClr val="accent2"/>
                </a:buClr>
              </a:pP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uniscan-research.ru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48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рамках 8</a:t>
            </a:r>
            <a:r>
              <a:rPr lang="en-US" sz="2000" dirty="0" smtClean="0"/>
              <a:t>D </a:t>
            </a:r>
            <a:r>
              <a:rPr lang="ru-RU" sz="2000" dirty="0" smtClean="0"/>
              <a:t>проекта требовалось сделать оснастку для удобной проверки изделия. </a:t>
            </a:r>
          </a:p>
          <a:p>
            <a:endParaRPr lang="ru-RU" sz="2000" dirty="0"/>
          </a:p>
          <a:p>
            <a:r>
              <a:rPr lang="ru-RU" sz="2000" dirty="0" smtClean="0"/>
              <a:t>Оснастка примитивная – для соединения, и, развертки этих плат в пространстве. 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/>
              <a:t>ТС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16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3528" y="-459432"/>
            <a:ext cx="5410944" cy="1162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Разработка технологической оснастки</a:t>
            </a:r>
            <a:endParaRPr lang="ru-RU" sz="2400" dirty="0"/>
          </a:p>
        </p:txBody>
      </p:sp>
      <p:pic>
        <p:nvPicPr>
          <p:cNvPr id="9" name="Объект 8" descr="D:\Работа\Проекты\Документы проек\IMG_20200218_09215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2817"/>
            <a:ext cx="5194920" cy="2115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949280"/>
            <a:ext cx="2324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3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638523"/>
            <a:ext cx="3008313" cy="469106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400" dirty="0" smtClean="0"/>
              <a:t>Лицензия (личная, редкая боль)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Обучение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/>
              <a:t>ТС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17</a:t>
            </a:fld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3528" y="0"/>
            <a:ext cx="5410944" cy="1162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OrCAD, </a:t>
            </a:r>
            <a:r>
              <a:rPr lang="ru-RU" sz="2400" dirty="0" smtClean="0"/>
              <a:t>боли</a:t>
            </a:r>
            <a:endParaRPr lang="ru-RU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437" y="1441258"/>
            <a:ext cx="5715363" cy="393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949280"/>
            <a:ext cx="2324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9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905" y="955302"/>
            <a:ext cx="3008313" cy="46910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000" dirty="0" smtClean="0"/>
              <a:t>Ошибки</a:t>
            </a:r>
            <a:r>
              <a:rPr lang="en-US" sz="2000" dirty="0" smtClean="0"/>
              <a:t>:</a:t>
            </a:r>
          </a:p>
          <a:p>
            <a:pPr marL="285750" indent="-285750">
              <a:buFont typeface="Symbol" panose="05050102010706020507" pitchFamily="18" charset="2"/>
              <a:buChar char=""/>
            </a:pPr>
            <a:r>
              <a:rPr lang="ru-RU" sz="2000" dirty="0" smtClean="0"/>
              <a:t>большие габариты платы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285750" indent="-285750">
              <a:buFont typeface="Symbol" panose="05050102010706020507" pitchFamily="18" charset="2"/>
              <a:buChar char=""/>
            </a:pPr>
            <a:r>
              <a:rPr lang="ru-RU" sz="2000" dirty="0"/>
              <a:t>д</a:t>
            </a:r>
            <a:r>
              <a:rPr lang="ru-RU" sz="2000" dirty="0" smtClean="0"/>
              <a:t>линные дорожки шины</a:t>
            </a:r>
            <a:r>
              <a:rPr lang="en-US" sz="2000" dirty="0" smtClean="0"/>
              <a:t> </a:t>
            </a:r>
            <a:r>
              <a:rPr lang="ru-RU" sz="2000" dirty="0" smtClean="0"/>
              <a:t>видеосигнала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285750" indent="-285750">
              <a:buFont typeface="Symbol" panose="05050102010706020507" pitchFamily="18" charset="2"/>
              <a:buChar char=""/>
            </a:pPr>
            <a:r>
              <a:rPr lang="en-US" sz="2000" dirty="0" smtClean="0"/>
              <a:t>GND </a:t>
            </a:r>
            <a:r>
              <a:rPr lang="ru-RU" sz="2000" dirty="0" smtClean="0"/>
              <a:t>было одним узлом</a:t>
            </a:r>
            <a:r>
              <a:rPr lang="en-US" sz="2000" dirty="0" smtClean="0"/>
              <a:t>, </a:t>
            </a:r>
            <a:r>
              <a:rPr lang="ru-RU" sz="2000" dirty="0" smtClean="0"/>
              <a:t>из-за чего оснастка не работала</a:t>
            </a:r>
            <a:r>
              <a:rPr lang="ru-RU" sz="2000" dirty="0"/>
              <a:t> </a:t>
            </a:r>
            <a:r>
              <a:rPr lang="ru-RU" sz="2000" dirty="0" smtClean="0"/>
              <a:t>(+незнание </a:t>
            </a:r>
            <a:r>
              <a:rPr lang="ru-RU" sz="2000" dirty="0" err="1" smtClean="0"/>
              <a:t>распиновки</a:t>
            </a:r>
            <a:r>
              <a:rPr lang="ru-RU" sz="2000" dirty="0" smtClean="0"/>
              <a:t> разъемов).</a:t>
            </a:r>
          </a:p>
          <a:p>
            <a:pPr marL="285750" indent="-285750">
              <a:buFont typeface="Symbol" panose="05050102010706020507" pitchFamily="18" charset="2"/>
              <a:buChar char=""/>
            </a:pPr>
            <a:endParaRPr lang="ru-RU" sz="2000" dirty="0" smtClean="0"/>
          </a:p>
          <a:p>
            <a:pPr marL="285750" indent="-285750">
              <a:buFont typeface="Symbol" panose="05050102010706020507" pitchFamily="18" charset="2"/>
              <a:buChar char=""/>
            </a:pPr>
            <a:endParaRPr lang="en-US" dirty="0" smtClean="0"/>
          </a:p>
          <a:p>
            <a:pPr marL="285750" indent="-285750">
              <a:buFont typeface="Symbol" panose="05050102010706020507" pitchFamily="18" charset="2"/>
              <a:buChar char=""/>
            </a:pPr>
            <a:endParaRPr lang="en-US" dirty="0" smtClean="0"/>
          </a:p>
          <a:p>
            <a:pPr marL="285750" indent="-285750">
              <a:buFont typeface="Symbol" panose="05050102010706020507" pitchFamily="18" charset="2"/>
              <a:buChar char=""/>
            </a:pPr>
            <a:endParaRPr lang="en-US" dirty="0" smtClean="0"/>
          </a:p>
          <a:p>
            <a:pPr marL="285750" indent="-285750">
              <a:buFont typeface="Symbol" panose="05050102010706020507" pitchFamily="18" charset="2"/>
              <a:buChar char=""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/>
              <a:t>ТС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18</a:t>
            </a:fld>
            <a:endParaRPr lang="ru-RU"/>
          </a:p>
        </p:txBody>
      </p:sp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Пример 3, брак, ошибки</a:t>
            </a:r>
            <a:endParaRPr lang="ru-RU" dirty="0"/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836712"/>
            <a:ext cx="1903615" cy="4064924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972" y="620688"/>
            <a:ext cx="3724183" cy="536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949280"/>
            <a:ext cx="2324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3808" y="5958926"/>
            <a:ext cx="2846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Можно было сделать 1 к 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14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70784" cy="46910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Рабочий вариант.</a:t>
            </a:r>
          </a:p>
          <a:p>
            <a:endParaRPr lang="ru-RU" sz="2000" dirty="0"/>
          </a:p>
          <a:p>
            <a:pPr marL="342900" indent="-342900">
              <a:buFont typeface="Symbol" panose="05050102010706020507" pitchFamily="18" charset="2"/>
              <a:buChar char=""/>
            </a:pPr>
            <a:r>
              <a:rPr lang="ru-RU" sz="2000" dirty="0" smtClean="0"/>
              <a:t>Плата меньше в размерах </a:t>
            </a:r>
          </a:p>
          <a:p>
            <a:pPr marL="342900" indent="-342900">
              <a:buFont typeface="Symbol" panose="05050102010706020507" pitchFamily="18" charset="2"/>
              <a:buChar char=""/>
            </a:pPr>
            <a:r>
              <a:rPr lang="ru-RU" sz="2000" dirty="0" smtClean="0"/>
              <a:t>Работает цепь видео</a:t>
            </a:r>
          </a:p>
          <a:p>
            <a:pPr marL="342900" indent="-342900">
              <a:buFont typeface="Symbol" panose="05050102010706020507" pitchFamily="18" charset="2"/>
              <a:buChar char=""/>
            </a:pPr>
            <a:r>
              <a:rPr lang="ru-RU" sz="2000" dirty="0" smtClean="0"/>
              <a:t>Расширены контактные площадки для разъемов, </a:t>
            </a:r>
            <a:r>
              <a:rPr lang="ru-RU" sz="2000" dirty="0" err="1" smtClean="0"/>
              <a:t>непропая</a:t>
            </a:r>
            <a:r>
              <a:rPr lang="ru-RU" sz="2000" dirty="0" smtClean="0"/>
              <a:t> не было</a:t>
            </a:r>
          </a:p>
          <a:p>
            <a:pPr marL="342900" indent="-342900">
              <a:buFont typeface="Symbol" panose="05050102010706020507" pitchFamily="18" charset="2"/>
              <a:buChar char=""/>
            </a:pPr>
            <a:r>
              <a:rPr lang="ru-RU" sz="2000" dirty="0" smtClean="0"/>
              <a:t>Выведены </a:t>
            </a:r>
            <a:r>
              <a:rPr lang="ru-RU" sz="2000" dirty="0" err="1" smtClean="0"/>
              <a:t>тестировочные</a:t>
            </a:r>
            <a:r>
              <a:rPr lang="ru-RU" sz="2000" dirty="0" smtClean="0"/>
              <a:t> отверстия, соотв., открыты от маски</a:t>
            </a:r>
          </a:p>
          <a:p>
            <a:pPr marL="342900" indent="-342900">
              <a:buFont typeface="Symbol" panose="05050102010706020507" pitchFamily="18" charset="2"/>
              <a:buChar char=""/>
            </a:pPr>
            <a:r>
              <a:rPr lang="ru-RU" sz="2000" dirty="0" smtClean="0"/>
              <a:t>Потрачено 40 минут на разработку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/>
              <a:t>ТС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19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71364" y="332656"/>
            <a:ext cx="4464496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Второй вариант, особенности</a:t>
            </a:r>
            <a:endParaRPr lang="ru-RU" sz="2400" dirty="0"/>
          </a:p>
        </p:txBody>
      </p:sp>
      <p:pic>
        <p:nvPicPr>
          <p:cNvPr id="9" name="Объект 8" descr="D:\Работа\Проекты\Документы проек\IMG_20200218_0959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680"/>
            <a:ext cx="1633451" cy="252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Работа\Проекты\Документы проек\IMG_20200218_1002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01802"/>
            <a:ext cx="3067050" cy="229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949280"/>
            <a:ext cx="2324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6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6"/>
          <p:cNvPicPr preferRelativeResize="0"/>
          <p:nvPr/>
        </p:nvPicPr>
        <p:blipFill rotWithShape="1">
          <a:blip r:embed="rId3">
            <a:alphaModFix/>
          </a:blip>
          <a:srcRect t="15730"/>
          <a:stretch/>
        </p:blipFill>
        <p:spPr>
          <a:xfrm>
            <a:off x="15" y="12"/>
            <a:ext cx="4571986" cy="2932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3"/>
            <a:ext cx="4572000" cy="2932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 rotWithShape="1">
          <a:blip r:embed="rId5">
            <a:alphaModFix/>
          </a:blip>
          <a:srcRect t="4634" b="11096"/>
          <a:stretch/>
        </p:blipFill>
        <p:spPr>
          <a:xfrm>
            <a:off x="16" y="3813306"/>
            <a:ext cx="4571984" cy="3044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 rotWithShape="1">
          <a:blip r:embed="rId6">
            <a:alphaModFix/>
          </a:blip>
          <a:srcRect t="11834"/>
          <a:stretch/>
        </p:blipFill>
        <p:spPr>
          <a:xfrm>
            <a:off x="4572000" y="3762245"/>
            <a:ext cx="3036094" cy="189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69865" y="3925274"/>
            <a:ext cx="2216969" cy="21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/>
          <p:nvPr/>
        </p:nvSpPr>
        <p:spPr>
          <a:xfrm>
            <a:off x="854400" y="2143133"/>
            <a:ext cx="2863200" cy="54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41" name="Google Shape;141;p26"/>
          <p:cNvPicPr preferRelativeResize="0"/>
          <p:nvPr/>
        </p:nvPicPr>
        <p:blipFill rotWithShape="1">
          <a:blip r:embed="rId8">
            <a:alphaModFix/>
          </a:blip>
          <a:srcRect t="32778" b="36852"/>
          <a:stretch/>
        </p:blipFill>
        <p:spPr>
          <a:xfrm>
            <a:off x="4650151" y="5605199"/>
            <a:ext cx="3228307" cy="130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8855" y="2214627"/>
            <a:ext cx="2754305" cy="44206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6"/>
          <p:cNvSpPr/>
          <p:nvPr/>
        </p:nvSpPr>
        <p:spPr>
          <a:xfrm>
            <a:off x="1305975" y="4433600"/>
            <a:ext cx="1627500" cy="4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44" name="Google Shape;144;p2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69447" y="3813307"/>
            <a:ext cx="1516943" cy="1006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/>
          <p:nvPr/>
        </p:nvSpPr>
        <p:spPr>
          <a:xfrm>
            <a:off x="6254400" y="1794867"/>
            <a:ext cx="1516800" cy="108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46" name="Google Shape;146;p2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51123" y="496283"/>
            <a:ext cx="1827334" cy="24364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5E46DC1-F298-4C04-816E-B02DCD490352}"/>
              </a:ext>
            </a:extLst>
          </p:cNvPr>
          <p:cNvSpPr/>
          <p:nvPr/>
        </p:nvSpPr>
        <p:spPr>
          <a:xfrm>
            <a:off x="192469" y="3018951"/>
            <a:ext cx="1016120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0"/>
              </a:rPr>
              <a:t>Мы делаем наукоемкие приборы серийным продуктом</a:t>
            </a:r>
            <a:endParaRPr lang="ru-RU" sz="2800" cap="none" spc="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8120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6563072" cy="469106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400" dirty="0" smtClean="0"/>
              <a:t>Даже для оснастки также стоит сделать технологическую проработку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sz="2400" dirty="0" smtClean="0"/>
              <a:t>Шаблон компонента в САПР – не гарантия адекватной технологичности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Делайте </a:t>
            </a:r>
            <a:r>
              <a:rPr lang="ru-RU" sz="2400" dirty="0" err="1" smtClean="0"/>
              <a:t>тестировочные</a:t>
            </a:r>
            <a:r>
              <a:rPr lang="ru-RU" sz="2400" dirty="0" smtClean="0"/>
              <a:t> отверстия</a:t>
            </a:r>
          </a:p>
          <a:p>
            <a:pPr marL="342900" indent="-342900">
              <a:buAutoNum type="arabicPeriod"/>
            </a:pPr>
            <a:endParaRPr lang="ru-RU" sz="1600" dirty="0" smtClean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/>
              <a:t>ТС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20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303905"/>
            <a:ext cx="3008313" cy="581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Выводы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949280"/>
            <a:ext cx="2324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8061958" y="0"/>
            <a:ext cx="1082042" cy="6093296"/>
            <a:chOff x="8061958" y="0"/>
            <a:chExt cx="1082042" cy="6093296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0E643E04-739A-4A38-A2B6-A1C3787F4F94}"/>
                </a:ext>
              </a:extLst>
            </p:cNvPr>
            <p:cNvSpPr/>
            <p:nvPr/>
          </p:nvSpPr>
          <p:spPr>
            <a:xfrm>
              <a:off x="8061958" y="0"/>
              <a:ext cx="1082042" cy="6093296"/>
            </a:xfrm>
            <a:prstGeom prst="rect">
              <a:avLst/>
            </a:prstGeom>
            <a:solidFill>
              <a:srgbClr val="F98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BD8CC807-6EF9-4DFF-A3E9-A9A655103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9599" y="80059"/>
              <a:ext cx="746760" cy="514359"/>
            </a:xfrm>
            <a:prstGeom prst="rect">
              <a:avLst/>
            </a:prstGeom>
          </p:spPr>
        </p:pic>
        <p:sp>
          <p:nvSpPr>
            <p:cNvPr id="12" name="Объект 2">
              <a:extLst>
                <a:ext uri="{FF2B5EF4-FFF2-40B4-BE49-F238E27FC236}">
                  <a16:creationId xmlns:a16="http://schemas.microsoft.com/office/drawing/2014/main" xmlns="" id="{6443AB79-B428-4E33-9A50-9CEBBC63FA8A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7394810" y="4280107"/>
              <a:ext cx="2931399" cy="5150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buClr>
                  <a:schemeClr val="accent2"/>
                </a:buClr>
              </a:pP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uniscan-research.ru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9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2254"/>
            <a:ext cx="15144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598388"/>
          </a:xfrm>
        </p:spPr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2229" y="4869160"/>
            <a:ext cx="5111750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Спасибо за </a:t>
            </a:r>
            <a:r>
              <a:rPr lang="ru-RU" sz="2000" dirty="0" smtClean="0"/>
              <a:t>внимание!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052736"/>
            <a:ext cx="8352928" cy="4176464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При внедрении изделия - проводить технологическую проработку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Рекомендую сделать удобный документ для монтажа</a:t>
            </a:r>
            <a:r>
              <a:rPr lang="en-US" sz="2000" dirty="0" smtClean="0"/>
              <a:t>, </a:t>
            </a:r>
            <a:r>
              <a:rPr lang="ru-RU" sz="2000" dirty="0" smtClean="0"/>
              <a:t>в котором описаны все очевидные и неочевидные особенности монтажа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Обращать внимание на стандартный шаблон САПР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Если в вашем изделии имеется цифровая шина видеосигнала, и нет видео – обратите внимание на длину проводников</a:t>
            </a:r>
            <a:r>
              <a:rPr lang="ru-RU" sz="2000" dirty="0" smtClean="0">
                <a:sym typeface="Wingdings" panose="05000000000000000000" pitchFamily="2" charset="2"/>
              </a:rPr>
              <a:t>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Перед заказом делайте несколько дней перепроверку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Делайте </a:t>
            </a:r>
            <a:r>
              <a:rPr lang="ru-RU" sz="2000" dirty="0" err="1" smtClean="0"/>
              <a:t>тестировочные</a:t>
            </a:r>
            <a:r>
              <a:rPr lang="ru-RU" sz="2000" dirty="0" smtClean="0"/>
              <a:t> отверстия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Указывайте производителей электронных компонентов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/>
              <a:t>ТС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21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949280"/>
            <a:ext cx="2324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20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Разработка электроники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949280"/>
            <a:ext cx="2324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604758" cy="4691063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smtClean="0"/>
              <a:t>3 вопроса:</a:t>
            </a:r>
            <a:endParaRPr lang="ru-RU" sz="2400" dirty="0" smtClean="0"/>
          </a:p>
          <a:p>
            <a:endParaRPr lang="ru-RU" dirty="0" smtClean="0"/>
          </a:p>
          <a:p>
            <a:pPr marL="285750" indent="-285750">
              <a:buFont typeface="Symbol" panose="05050102010706020507" pitchFamily="18" charset="2"/>
              <a:buChar char=""/>
            </a:pPr>
            <a:r>
              <a:rPr lang="ru-RU" sz="2400" dirty="0" smtClean="0"/>
              <a:t> «</a:t>
            </a:r>
            <a:r>
              <a:rPr lang="ru-RU" sz="2400" dirty="0" err="1" smtClean="0"/>
              <a:t>Монтажка</a:t>
            </a:r>
            <a:r>
              <a:rPr lang="ru-RU" sz="2400" dirty="0" smtClean="0"/>
              <a:t>»</a:t>
            </a:r>
          </a:p>
          <a:p>
            <a:pPr marL="285750" indent="-285750">
              <a:buFont typeface="Symbol" panose="05050102010706020507" pitchFamily="18" charset="2"/>
              <a:buChar char=""/>
            </a:pPr>
            <a:r>
              <a:rPr lang="ru-RU" sz="2400" dirty="0" smtClean="0"/>
              <a:t> Проектирование и технология. Очевидное и    неочевидное</a:t>
            </a:r>
          </a:p>
          <a:p>
            <a:pPr marL="285750" indent="-285750">
              <a:buFont typeface="Symbol" panose="05050102010706020507" pitchFamily="18" charset="2"/>
              <a:buChar char=""/>
            </a:pPr>
            <a:r>
              <a:rPr lang="ru-RU" sz="2400" dirty="0" smtClean="0"/>
              <a:t> Мой опыт разработки технологической оснастки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/>
              <a:t>ТС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3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8061958" y="0"/>
            <a:ext cx="1082042" cy="6093296"/>
            <a:chOff x="8061958" y="0"/>
            <a:chExt cx="1082042" cy="60932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0E643E04-739A-4A38-A2B6-A1C3787F4F94}"/>
                </a:ext>
              </a:extLst>
            </p:cNvPr>
            <p:cNvSpPr/>
            <p:nvPr/>
          </p:nvSpPr>
          <p:spPr>
            <a:xfrm>
              <a:off x="8061958" y="0"/>
              <a:ext cx="1082042" cy="6093296"/>
            </a:xfrm>
            <a:prstGeom prst="rect">
              <a:avLst/>
            </a:prstGeom>
            <a:solidFill>
              <a:srgbClr val="F98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BD8CC807-6EF9-4DFF-A3E9-A9A655103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9599" y="80059"/>
              <a:ext cx="746760" cy="514359"/>
            </a:xfrm>
            <a:prstGeom prst="rect">
              <a:avLst/>
            </a:prstGeom>
          </p:spPr>
        </p:pic>
        <p:sp>
          <p:nvSpPr>
            <p:cNvPr id="11" name="Объект 2">
              <a:extLst>
                <a:ext uri="{FF2B5EF4-FFF2-40B4-BE49-F238E27FC236}">
                  <a16:creationId xmlns:a16="http://schemas.microsoft.com/office/drawing/2014/main" xmlns="" id="{6443AB79-B428-4E33-9A50-9CEBBC63FA8A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7394810" y="4280107"/>
              <a:ext cx="2931399" cy="5150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buClr>
                  <a:schemeClr val="accent2"/>
                </a:buClr>
              </a:pP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uniscan-research.ru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3008313" cy="11620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</a:t>
            </a:r>
            <a:r>
              <a:rPr lang="ru-RU" sz="3200" dirty="0" err="1" smtClean="0"/>
              <a:t>Монтажка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Монтажная спецификация </a:t>
            </a:r>
            <a:r>
              <a:rPr lang="en-US" sz="2800" dirty="0" smtClean="0"/>
              <a:t>&lt;-&gt;</a:t>
            </a:r>
            <a:r>
              <a:rPr lang="ru-RU" sz="2800" dirty="0"/>
              <a:t> </a:t>
            </a:r>
            <a:r>
              <a:rPr lang="ru-RU" sz="2800" dirty="0" smtClean="0"/>
              <a:t>спецификация на монтаж. </a:t>
            </a:r>
            <a:endParaRPr lang="ru-RU" sz="2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/>
              <a:t>ТС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4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949280"/>
            <a:ext cx="2324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3790448" cy="553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8061958" y="0"/>
            <a:ext cx="1082042" cy="6093296"/>
            <a:chOff x="8061958" y="0"/>
            <a:chExt cx="1082042" cy="6093296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0E643E04-739A-4A38-A2B6-A1C3787F4F94}"/>
                </a:ext>
              </a:extLst>
            </p:cNvPr>
            <p:cNvSpPr/>
            <p:nvPr/>
          </p:nvSpPr>
          <p:spPr>
            <a:xfrm>
              <a:off x="8061958" y="0"/>
              <a:ext cx="1082042" cy="6093296"/>
            </a:xfrm>
            <a:prstGeom prst="rect">
              <a:avLst/>
            </a:prstGeom>
            <a:solidFill>
              <a:srgbClr val="F98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BD8CC807-6EF9-4DFF-A3E9-A9A655103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9599" y="80059"/>
              <a:ext cx="746760" cy="514359"/>
            </a:xfrm>
            <a:prstGeom prst="rect">
              <a:avLst/>
            </a:prstGeom>
          </p:spPr>
        </p:pic>
        <p:sp>
          <p:nvSpPr>
            <p:cNvPr id="12" name="Объект 2">
              <a:extLst>
                <a:ext uri="{FF2B5EF4-FFF2-40B4-BE49-F238E27FC236}">
                  <a16:creationId xmlns:a16="http://schemas.microsoft.com/office/drawing/2014/main" xmlns="" id="{6443AB79-B428-4E33-9A50-9CEBBC63FA8A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7394810" y="4280107"/>
              <a:ext cx="2931399" cy="5150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buClr>
                  <a:schemeClr val="accent2"/>
                </a:buClr>
              </a:pP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uniscan-research.ru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2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3008313" cy="116205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Монтажка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/>
              <a:t>ТС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5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949280"/>
            <a:ext cx="2324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7244878" cy="460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8061958" y="0"/>
            <a:ext cx="1082042" cy="6093296"/>
            <a:chOff x="8061958" y="0"/>
            <a:chExt cx="1082042" cy="60932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0E643E04-739A-4A38-A2B6-A1C3787F4F94}"/>
                </a:ext>
              </a:extLst>
            </p:cNvPr>
            <p:cNvSpPr/>
            <p:nvPr/>
          </p:nvSpPr>
          <p:spPr>
            <a:xfrm>
              <a:off x="8061958" y="0"/>
              <a:ext cx="1082042" cy="6093296"/>
            </a:xfrm>
            <a:prstGeom prst="rect">
              <a:avLst/>
            </a:prstGeom>
            <a:solidFill>
              <a:srgbClr val="F98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BD8CC807-6EF9-4DFF-A3E9-A9A655103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9599" y="80059"/>
              <a:ext cx="746760" cy="514359"/>
            </a:xfrm>
            <a:prstGeom prst="rect">
              <a:avLst/>
            </a:prstGeom>
          </p:spPr>
        </p:pic>
        <p:sp>
          <p:nvSpPr>
            <p:cNvPr id="11" name="Объект 2">
              <a:extLst>
                <a:ext uri="{FF2B5EF4-FFF2-40B4-BE49-F238E27FC236}">
                  <a16:creationId xmlns:a16="http://schemas.microsoft.com/office/drawing/2014/main" xmlns="" id="{6443AB79-B428-4E33-9A50-9CEBBC63FA8A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7394810" y="4280107"/>
              <a:ext cx="2931399" cy="5150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buClr>
                  <a:schemeClr val="accent2"/>
                </a:buClr>
              </a:pP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uniscan-research.ru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2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87424"/>
            <a:ext cx="3008313" cy="116205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Монтажка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/>
              <a:t>ТС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6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949280"/>
            <a:ext cx="2324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08" y="836712"/>
            <a:ext cx="8706380" cy="511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910998" y="1052736"/>
            <a:ext cx="540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79712" y="1268760"/>
            <a:ext cx="533188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55576" y="2852936"/>
            <a:ext cx="46085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355976" y="1556792"/>
            <a:ext cx="4320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79512" y="1052736"/>
            <a:ext cx="0" cy="46805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39552" y="1556792"/>
            <a:ext cx="4320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868144" y="1556792"/>
            <a:ext cx="28803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90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352928" cy="116205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Особенности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38736" cy="4691063"/>
          </a:xfrm>
        </p:spPr>
        <p:txBody>
          <a:bodyPr>
            <a:normAutofit/>
          </a:bodyPr>
          <a:lstStyle/>
          <a:p>
            <a:pPr marL="342900" indent="-342900">
              <a:buFont typeface="Symbol" panose="05050102010706020507" pitchFamily="18" charset="2"/>
              <a:buChar char=""/>
            </a:pPr>
            <a:r>
              <a:rPr lang="ru-RU" sz="2000" dirty="0" smtClean="0"/>
              <a:t>отмывка</a:t>
            </a:r>
          </a:p>
          <a:p>
            <a:pPr marL="342900" indent="-342900">
              <a:buFont typeface="Symbol" panose="05050102010706020507" pitchFamily="18" charset="2"/>
              <a:buChar char=""/>
            </a:pPr>
            <a:r>
              <a:rPr lang="ru-RU" sz="2000" dirty="0" smtClean="0"/>
              <a:t>температурный режим,</a:t>
            </a:r>
          </a:p>
          <a:p>
            <a:pPr marL="342900" indent="-342900">
              <a:buFont typeface="Symbol" panose="05050102010706020507" pitchFamily="18" charset="2"/>
              <a:buChar char=""/>
            </a:pPr>
            <a:r>
              <a:rPr lang="ru-RU" sz="2000" dirty="0" smtClean="0"/>
              <a:t>порядок</a:t>
            </a:r>
          </a:p>
          <a:p>
            <a:pPr marL="342900" indent="-342900">
              <a:buFont typeface="Symbol" panose="05050102010706020507" pitchFamily="18" charset="2"/>
              <a:buChar char=""/>
            </a:pPr>
            <a:r>
              <a:rPr lang="ru-RU" sz="2000" dirty="0" smtClean="0"/>
              <a:t>производитель</a:t>
            </a:r>
          </a:p>
          <a:p>
            <a:pPr marL="342900" indent="-342900">
              <a:buFont typeface="Symbol" panose="05050102010706020507" pitchFamily="18" charset="2"/>
              <a:buChar char=""/>
            </a:pPr>
            <a:r>
              <a:rPr lang="en-US" sz="2000" dirty="0" smtClean="0"/>
              <a:t>part number</a:t>
            </a:r>
            <a:endParaRPr lang="ru-RU" sz="2000" dirty="0" smtClean="0"/>
          </a:p>
          <a:p>
            <a:pPr marL="342900" indent="-342900">
              <a:buFont typeface="Symbol" panose="05050102010706020507" pitchFamily="18" charset="2"/>
              <a:buChar char=""/>
            </a:pPr>
            <a:r>
              <a:rPr lang="ru-RU" sz="2000" dirty="0" smtClean="0"/>
              <a:t>аналоги</a:t>
            </a:r>
          </a:p>
          <a:p>
            <a:pPr marL="342900" indent="-342900">
              <a:buFont typeface="Symbol" panose="05050102010706020507" pitchFamily="18" charset="2"/>
              <a:buChar char=""/>
            </a:pPr>
            <a:r>
              <a:rPr lang="ru-RU" sz="2000" dirty="0"/>
              <a:t>к</a:t>
            </a:r>
            <a:r>
              <a:rPr lang="ru-RU" sz="2000" dirty="0" smtClean="0"/>
              <a:t>омпоненты на </a:t>
            </a:r>
            <a:r>
              <a:rPr lang="en-US" sz="2000" dirty="0" smtClean="0"/>
              <a:t>TOP, BOTTOM</a:t>
            </a:r>
            <a:endParaRPr lang="ru-RU" sz="2000" dirty="0" smtClean="0"/>
          </a:p>
          <a:p>
            <a:pPr marL="342900" indent="-342900">
              <a:buFont typeface="Symbol" panose="05050102010706020507" pitchFamily="18" charset="2"/>
              <a:buChar char=""/>
            </a:pPr>
            <a:r>
              <a:rPr lang="ru-RU" sz="2000" dirty="0"/>
              <a:t>к</a:t>
            </a:r>
            <a:r>
              <a:rPr lang="ru-RU" sz="2000" dirty="0" smtClean="0"/>
              <a:t>ол-во паек</a:t>
            </a:r>
            <a:r>
              <a:rPr lang="en-US" sz="2000" dirty="0" smtClean="0"/>
              <a:t> SMT, THT</a:t>
            </a:r>
            <a:endParaRPr lang="ru-RU" sz="2000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/>
              <a:t>ТС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7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949280"/>
            <a:ext cx="2324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8061958" y="0"/>
            <a:ext cx="1082042" cy="6093296"/>
            <a:chOff x="8061958" y="0"/>
            <a:chExt cx="1082042" cy="6093296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0E643E04-739A-4A38-A2B6-A1C3787F4F94}"/>
                </a:ext>
              </a:extLst>
            </p:cNvPr>
            <p:cNvSpPr/>
            <p:nvPr/>
          </p:nvSpPr>
          <p:spPr>
            <a:xfrm>
              <a:off x="8061958" y="0"/>
              <a:ext cx="1082042" cy="6093296"/>
            </a:xfrm>
            <a:prstGeom prst="rect">
              <a:avLst/>
            </a:prstGeom>
            <a:solidFill>
              <a:srgbClr val="F98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BD8CC807-6EF9-4DFF-A3E9-A9A655103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9599" y="80059"/>
              <a:ext cx="746760" cy="514359"/>
            </a:xfrm>
            <a:prstGeom prst="rect">
              <a:avLst/>
            </a:prstGeom>
          </p:spPr>
        </p:pic>
        <p:sp>
          <p:nvSpPr>
            <p:cNvPr id="13" name="Объект 2">
              <a:extLst>
                <a:ext uri="{FF2B5EF4-FFF2-40B4-BE49-F238E27FC236}">
                  <a16:creationId xmlns:a16="http://schemas.microsoft.com/office/drawing/2014/main" xmlns="" id="{6443AB79-B428-4E33-9A50-9CEBBC63FA8A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7394810" y="4280107"/>
              <a:ext cx="2931399" cy="5150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buClr>
                  <a:schemeClr val="accent2"/>
                </a:buClr>
              </a:pPr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uniscan-research.ru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195038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0337"/>
            <a:ext cx="371823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683" y="2420888"/>
            <a:ext cx="1085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52750"/>
            <a:ext cx="10763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07584"/>
            <a:ext cx="3038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8"/>
            <a:ext cx="4254742" cy="97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1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744416" cy="742404"/>
          </a:xfrm>
        </p:spPr>
        <p:txBody>
          <a:bodyPr/>
          <a:lstStyle/>
          <a:p>
            <a:r>
              <a:rPr lang="ru-RU" dirty="0" smtClean="0"/>
              <a:t>Брак. Примеры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80728"/>
            <a:ext cx="3008313" cy="337716"/>
          </a:xfrm>
        </p:spPr>
        <p:txBody>
          <a:bodyPr>
            <a:noAutofit/>
          </a:bodyPr>
          <a:lstStyle/>
          <a:p>
            <a:r>
              <a:rPr lang="ru-RU" sz="1600" dirty="0" smtClean="0"/>
              <a:t>Пример 1:</a:t>
            </a:r>
            <a:endParaRPr lang="ru-RU" sz="16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/>
              <a:t>ТС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8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949280"/>
            <a:ext cx="2324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90731" cy="393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6433952" y="1772816"/>
            <a:ext cx="14401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7544" y="4365104"/>
            <a:ext cx="84467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7" y="1296649"/>
            <a:ext cx="9073008" cy="95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70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826768" cy="6703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Брак. Примеры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08720"/>
            <a:ext cx="3008313" cy="46910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Пример 2:</a:t>
            </a:r>
            <a:endParaRPr lang="ru-RU" sz="1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400" dirty="0" smtClean="0"/>
              <a:t>ТС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9C6A-9E4D-4877-A5A2-88BE0E118A7A}" type="slidenum">
              <a:rPr lang="ru-RU" smtClean="0"/>
              <a:t>9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949280"/>
            <a:ext cx="2324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42977"/>
            <a:ext cx="7992888" cy="469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23728" y="1242977"/>
            <a:ext cx="5184576" cy="169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1484784"/>
            <a:ext cx="19442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83568" y="2564904"/>
            <a:ext cx="79208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7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520</Words>
  <Application>Microsoft Office PowerPoint</Application>
  <PresentationFormat>Экран (4:3)</PresentationFormat>
  <Paragraphs>152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Технологическое обеспечение при разработке электроники</vt:lpstr>
      <vt:lpstr>Презентация PowerPoint</vt:lpstr>
      <vt:lpstr>Разработка электроники</vt:lpstr>
      <vt:lpstr>«Монтажка»</vt:lpstr>
      <vt:lpstr>«Монтажка»</vt:lpstr>
      <vt:lpstr>«Монтажка»</vt:lpstr>
      <vt:lpstr> Особенности</vt:lpstr>
      <vt:lpstr>Брак. Примеры</vt:lpstr>
      <vt:lpstr>Брак. Примеры</vt:lpstr>
      <vt:lpstr>Выводы</vt:lpstr>
      <vt:lpstr>Проектирование и технология</vt:lpstr>
      <vt:lpstr>Проектирование и технология</vt:lpstr>
      <vt:lpstr>Презентация PowerPoint</vt:lpstr>
      <vt:lpstr>Презентация PowerPoint</vt:lpstr>
      <vt:lpstr>Разработка технологической оснастки</vt:lpstr>
      <vt:lpstr>Презентация PowerPoint</vt:lpstr>
      <vt:lpstr>Презентация PowerPoint</vt:lpstr>
      <vt:lpstr>Пример 3, брак, ошибки</vt:lpstr>
      <vt:lpstr>Презентация PowerPoint</vt:lpstr>
      <vt:lpstr>Презентация PowerPoint</vt:lpstr>
      <vt:lpstr>Итоги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Технологическое обеспечение при разработке электроники</dc:title>
  <dc:creator>Евтушенко Павел Михайлович</dc:creator>
  <cp:lastModifiedBy>Евтушенко Павел Михайлович</cp:lastModifiedBy>
  <cp:revision>73</cp:revision>
  <dcterms:created xsi:type="dcterms:W3CDTF">2020-06-16T11:52:35Z</dcterms:created>
  <dcterms:modified xsi:type="dcterms:W3CDTF">2020-06-29T08:01:12Z</dcterms:modified>
</cp:coreProperties>
</file>